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4" r:id="rId2"/>
    <p:sldId id="265" r:id="rId3"/>
    <p:sldId id="261" r:id="rId4"/>
    <p:sldId id="263" r:id="rId5"/>
    <p:sldId id="266" r:id="rId6"/>
    <p:sldId id="272" r:id="rId7"/>
    <p:sldId id="258" r:id="rId8"/>
    <p:sldId id="260" r:id="rId9"/>
    <p:sldId id="268" r:id="rId10"/>
    <p:sldId id="271"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6600"/>
    <a:srgbClr val="FFFF66"/>
    <a:srgbClr val="F599EE"/>
    <a:srgbClr val="B6DF89"/>
    <a:srgbClr val="98E187"/>
    <a:srgbClr val="E6D78A"/>
    <a:srgbClr val="D9C78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30" autoAdjust="0"/>
    <p:restoredTop sz="94660"/>
  </p:normalViewPr>
  <p:slideViewPr>
    <p:cSldViewPr>
      <p:cViewPr varScale="1">
        <p:scale>
          <a:sx n="71" d="100"/>
          <a:sy n="71" d="100"/>
        </p:scale>
        <p:origin x="-84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96F5132-F34C-4472-BBC4-CD5D6E6BD583}" type="datetimeFigureOut">
              <a:rPr lang="ru-RU"/>
              <a:pPr>
                <a:defRPr/>
              </a:pPr>
              <a:t>23.02.2018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560370A-E324-4362-B04A-D2E447C4D63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E76AB2D-D59D-42DE-8A99-F1337D50B248}" type="datetimeFigureOut">
              <a:rPr lang="ru-RU"/>
              <a:pPr>
                <a:defRPr/>
              </a:pPr>
              <a:t>23.02.2018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F58B7BE-3FEC-46CD-9608-5783AF49EC9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7C45E2C-AB35-4A49-92CA-F39BB3EF6EA5}" type="datetimeFigureOut">
              <a:rPr lang="ru-RU"/>
              <a:pPr>
                <a:defRPr/>
              </a:pPr>
              <a:t>23.02.2018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2A29109-F49C-498A-B80D-FE83A3D3AEC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089FF3A-55C4-4DC0-B9ED-C89633ECE3E4}" type="datetimeFigureOut">
              <a:rPr lang="ru-RU"/>
              <a:pPr>
                <a:defRPr/>
              </a:pPr>
              <a:t>23.02.2018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79217B3-7E35-4E5A-80F0-EE3A64AF153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FD3A19E-44ED-4150-90FE-2F25C099EAD6}" type="datetimeFigureOut">
              <a:rPr lang="ru-RU"/>
              <a:pPr>
                <a:defRPr/>
              </a:pPr>
              <a:t>23.02.2018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0673A93-33B7-454E-BB4A-402396AC2AA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4C0ADB8-D026-4086-AB1B-20936A42963C}" type="datetimeFigureOut">
              <a:rPr lang="ru-RU"/>
              <a:pPr>
                <a:defRPr/>
              </a:pPr>
              <a:t>23.02.2018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00585CC-64E0-424C-8597-73773BF26DC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5B95442-CCAE-4A4A-8536-676DD2D317C0}" type="datetimeFigureOut">
              <a:rPr lang="ru-RU"/>
              <a:pPr>
                <a:defRPr/>
              </a:pPr>
              <a:t>23.02.2018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C2C4E79-BF42-4861-AA83-74E7D98DB4B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2D14493-800F-4D52-A67B-04F841A22017}" type="datetimeFigureOut">
              <a:rPr lang="ru-RU"/>
              <a:pPr>
                <a:defRPr/>
              </a:pPr>
              <a:t>23.02.2018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1DD2C9B-329B-46D2-B7BD-A9604FB8B24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BA1E06B-5FC0-4655-97E3-02A0DC8CDCB6}" type="datetimeFigureOut">
              <a:rPr lang="ru-RU"/>
              <a:pPr>
                <a:defRPr/>
              </a:pPr>
              <a:t>23.02.2018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8F8AEDA-2513-49BC-A139-8A493685380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ADDCB9A-B7F8-4F68-922A-D47532AEF4BF}" type="datetimeFigureOut">
              <a:rPr lang="ru-RU"/>
              <a:pPr>
                <a:defRPr/>
              </a:pPr>
              <a:t>23.02.2018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24F7A58-40F4-4BCB-95BB-B76EF9035BF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D72BF83-8B83-47A7-945D-6C971BEA6E15}" type="datetimeFigureOut">
              <a:rPr lang="ru-RU"/>
              <a:pPr>
                <a:defRPr/>
              </a:pPr>
              <a:t>23.02.2018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A5CD782-2D84-48D1-AA47-58CA2249114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1F80FFB-512E-4B66-AB29-142F72EA4C76}" type="datetimeFigureOut">
              <a:rPr lang="ru-RU"/>
              <a:pPr>
                <a:defRPr/>
              </a:pPr>
              <a:t>23.02.2018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807ECF3-007E-468C-84E5-44C46B7E43B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ADE0525-9146-434E-BB5C-E45BD2F324D5}" type="datetimeFigureOut">
              <a:rPr lang="ru-RU"/>
              <a:pPr>
                <a:defRPr/>
              </a:pPr>
              <a:t>23.02.2018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64B8748-BA18-4310-9879-8275970464E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http://www.smashwallpapers.com/wp-content/uploads/tdomf/1409/Christmas%20Market%20Germany.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8" name="Заголовок 1"/>
          <p:cNvSpPr>
            <a:spLocks noGrp="1"/>
          </p:cNvSpPr>
          <p:nvPr>
            <p:ph type="title"/>
          </p:nvPr>
        </p:nvSpPr>
        <p:spPr>
          <a:xfrm>
            <a:off x="1214438" y="0"/>
            <a:ext cx="7929562" cy="1571625"/>
          </a:xfrm>
        </p:spPr>
        <p:txBody>
          <a:bodyPr/>
          <a:lstStyle/>
          <a:p>
            <a:r>
              <a:rPr lang="en-US" sz="5400" b="1" smtClean="0">
                <a:solidFill>
                  <a:schemeClr val="bg1"/>
                </a:solidFill>
                <a:latin typeface="Times New Roman" pitchFamily="18" charset="0"/>
                <a:cs typeface="Times New Roman" pitchFamily="18" charset="0"/>
              </a:rPr>
              <a:t>Weihnachten in Deutschland</a:t>
            </a:r>
            <a:endParaRPr lang="ru-RU" sz="5400" smtClean="0">
              <a:solidFill>
                <a:schemeClr val="bg1"/>
              </a:solidFill>
              <a:latin typeface="Times New Roman" pitchFamily="18" charset="0"/>
              <a:cs typeface="Times New Roman" pitchFamily="18" charset="0"/>
            </a:endParaRPr>
          </a:p>
        </p:txBody>
      </p:sp>
      <p:sp>
        <p:nvSpPr>
          <p:cNvPr id="5" name="TextBox 4"/>
          <p:cNvSpPr txBox="1"/>
          <p:nvPr/>
        </p:nvSpPr>
        <p:spPr>
          <a:xfrm>
            <a:off x="4572000" y="5373688"/>
            <a:ext cx="4572000" cy="1190625"/>
          </a:xfrm>
          <a:prstGeom prst="rect">
            <a:avLst/>
          </a:prstGeom>
          <a:noFill/>
        </p:spPr>
        <p:txBody>
          <a:bodyPr>
            <a:spAutoFit/>
          </a:bodyPr>
          <a:lstStyle/>
          <a:p>
            <a:pPr algn="r"/>
            <a:r>
              <a:rPr lang="de-DE" b="1">
                <a:effectLst>
                  <a:outerShdw blurRad="38100" dist="38100" dir="2700000" algn="tl">
                    <a:srgbClr val="C0C0C0"/>
                  </a:outerShdw>
                </a:effectLst>
              </a:rPr>
              <a:t>ERSTELLT VON DER SCHÜLERIN </a:t>
            </a:r>
            <a:endParaRPr lang="ru-RU" b="1">
              <a:effectLst>
                <a:outerShdw blurRad="38100" dist="38100" dir="2700000" algn="tl">
                  <a:srgbClr val="C0C0C0"/>
                </a:outerShdw>
              </a:effectLst>
            </a:endParaRPr>
          </a:p>
          <a:p>
            <a:pPr algn="r"/>
            <a:r>
              <a:rPr lang="de-DE" b="1">
                <a:effectLst>
                  <a:outerShdw blurRad="38100" dist="38100" dir="2700000" algn="tl">
                    <a:srgbClr val="C0C0C0"/>
                  </a:outerShdw>
                </a:effectLst>
              </a:rPr>
              <a:t>DER 7. KLASSE „W“ </a:t>
            </a:r>
          </a:p>
          <a:p>
            <a:pPr algn="r"/>
            <a:r>
              <a:rPr lang="de-DE" b="1">
                <a:effectLst>
                  <a:outerShdw blurRad="38100" dist="38100" dir="2700000" algn="tl">
                    <a:srgbClr val="C0C0C0"/>
                  </a:outerShdw>
                </a:effectLst>
              </a:rPr>
              <a:t>DES GYMNASIUMS N12 </a:t>
            </a:r>
            <a:endParaRPr lang="ru-RU" b="1">
              <a:effectLst>
                <a:outerShdw blurRad="38100" dist="38100" dir="2700000" algn="tl">
                  <a:srgbClr val="C0C0C0"/>
                </a:outerShdw>
              </a:effectLst>
            </a:endParaRPr>
          </a:p>
          <a:p>
            <a:pPr algn="r"/>
            <a:r>
              <a:rPr lang="de-DE" b="1">
                <a:effectLst>
                  <a:outerShdw blurRad="38100" dist="38100" dir="2700000" algn="tl">
                    <a:srgbClr val="C0C0C0"/>
                  </a:outerShdw>
                </a:effectLst>
              </a:rPr>
              <a:t>ULJANA MELECHOWA</a:t>
            </a:r>
            <a:r>
              <a:rPr lang="de-DE">
                <a:effectLst>
                  <a:outerShdw blurRad="38100" dist="38100" dir="2700000" algn="tl">
                    <a:srgbClr val="C0C0C0"/>
                  </a:outerShdw>
                </a:effectLst>
              </a:rPr>
              <a:t> </a:t>
            </a:r>
            <a:endParaRPr lang="ru-RU">
              <a:effectLst>
                <a:outerShdw blurRad="38100" dist="38100" dir="2700000" algn="tl">
                  <a:srgbClr val="C0C0C0"/>
                </a:outerShdw>
              </a:effectLst>
            </a:endParaRPr>
          </a:p>
        </p:txBody>
      </p:sp>
      <p:sp>
        <p:nvSpPr>
          <p:cNvPr id="14341" name="Text Box 5"/>
          <p:cNvSpPr txBox="1">
            <a:spLocks noChangeArrowheads="1"/>
          </p:cNvSpPr>
          <p:nvPr/>
        </p:nvSpPr>
        <p:spPr bwMode="auto">
          <a:xfrm>
            <a:off x="2843213" y="6381750"/>
            <a:ext cx="1944687" cy="366713"/>
          </a:xfrm>
          <a:prstGeom prst="rect">
            <a:avLst/>
          </a:prstGeom>
          <a:noFill/>
          <a:ln w="9525">
            <a:noFill/>
            <a:miter lim="800000"/>
            <a:headEnd/>
            <a:tailEnd/>
          </a:ln>
          <a:effectLst/>
        </p:spPr>
        <p:txBody>
          <a:bodyPr>
            <a:spAutoFit/>
          </a:bodyPr>
          <a:lstStyle/>
          <a:p>
            <a:pPr algn="ctr">
              <a:spcBef>
                <a:spcPct val="50000"/>
              </a:spcBef>
            </a:pPr>
            <a:r>
              <a:rPr lang="de-DE" b="1"/>
              <a:t>2015</a:t>
            </a:r>
            <a:endParaRPr lang="ru-RU"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ttp://files.leagueathletics.com/Images/Club/7500/ErfurterWeihnachtsmarkt%20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4" name="Содержимое 2"/>
          <p:cNvSpPr>
            <a:spLocks noGrp="1"/>
          </p:cNvSpPr>
          <p:nvPr>
            <p:ph idx="1"/>
          </p:nvPr>
        </p:nvSpPr>
        <p:spPr>
          <a:xfrm>
            <a:off x="0" y="214313"/>
            <a:ext cx="9126538" cy="2928937"/>
          </a:xfrm>
        </p:spPr>
        <p:txBody>
          <a:bodyPr/>
          <a:lstStyle/>
          <a:p>
            <a:pPr algn="ctr">
              <a:buFont typeface="Arial" charset="0"/>
              <a:buNone/>
            </a:pPr>
            <a:r>
              <a:rPr lang="en-GB" sz="4800" b="1" smtClean="0">
                <a:solidFill>
                  <a:schemeClr val="bg1"/>
                </a:solidFill>
                <a:latin typeface="Times New Roman" pitchFamily="18" charset="0"/>
                <a:cs typeface="Times New Roman" pitchFamily="18" charset="0"/>
              </a:rPr>
              <a:t>VIELEN DANK F</a:t>
            </a:r>
            <a:r>
              <a:rPr lang="de-DE" sz="4800" b="1" smtClean="0">
                <a:solidFill>
                  <a:schemeClr val="bg1"/>
                </a:solidFill>
                <a:latin typeface="Times New Roman" pitchFamily="18" charset="0"/>
                <a:cs typeface="Times New Roman" pitchFamily="18" charset="0"/>
              </a:rPr>
              <a:t>ÜR IHRE AUFMERKSAMKEIT!</a:t>
            </a:r>
            <a:endParaRPr lang="ru-RU" sz="4800" b="1"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0" y="0"/>
            <a:ext cx="9144000" cy="1000125"/>
          </a:xfrm>
        </p:spPr>
        <p:txBody>
          <a:bodyPr/>
          <a:lstStyle/>
          <a:p>
            <a:r>
              <a:rPr lang="en-US" sz="6000" b="1" smtClean="0">
                <a:latin typeface="Times New Roman" pitchFamily="18" charset="0"/>
                <a:cs typeface="Times New Roman" pitchFamily="18" charset="0"/>
              </a:rPr>
              <a:t>Weihnachten</a:t>
            </a:r>
            <a:endParaRPr lang="ru-RU" sz="6000" smtClean="0">
              <a:latin typeface="Times New Roman" pitchFamily="18" charset="0"/>
              <a:cs typeface="Times New Roman" pitchFamily="18" charset="0"/>
            </a:endParaRPr>
          </a:p>
        </p:txBody>
      </p:sp>
      <p:sp>
        <p:nvSpPr>
          <p:cNvPr id="3" name="Содержимое 2"/>
          <p:cNvSpPr>
            <a:spLocks noGrp="1"/>
          </p:cNvSpPr>
          <p:nvPr>
            <p:ph idx="1"/>
          </p:nvPr>
        </p:nvSpPr>
        <p:spPr>
          <a:xfrm>
            <a:off x="0" y="1143000"/>
            <a:ext cx="4857750" cy="5715000"/>
          </a:xfrm>
        </p:spPr>
        <p:txBody>
          <a:bodyPr>
            <a:normAutofit/>
          </a:bodyPr>
          <a:lstStyle/>
          <a:p>
            <a:pPr>
              <a:lnSpc>
                <a:spcPct val="80000"/>
              </a:lnSpc>
            </a:pPr>
            <a:r>
              <a:rPr lang="de-DE" sz="2200" b="1" smtClean="0">
                <a:latin typeface="Times New Roman" pitchFamily="18" charset="0"/>
                <a:cs typeface="Times New Roman" pitchFamily="18" charset="0"/>
              </a:rPr>
              <a:t>In der Adventszeit bereiten Deutschen sich auf Weihnachten vor. In dieser Zeit denken sie daran, dass Jesus Christus als Kind in diese Welt gekommen ist und dass er als Hеrr bald wiederkommen wird.</a:t>
            </a:r>
          </a:p>
          <a:p>
            <a:pPr>
              <a:lnSpc>
                <a:spcPct val="80000"/>
              </a:lnSpc>
            </a:pPr>
            <a:r>
              <a:rPr lang="de-DE" sz="2200" b="1" smtClean="0">
                <a:latin typeface="Times New Roman" pitchFamily="18" charset="0"/>
                <a:cs typeface="Times New Roman" pitchFamily="18" charset="0"/>
              </a:rPr>
              <a:t>Zur Adventszeit sind die Straßen der Städte hell beleuchtet. Überall hängen Lichterketten und bunter Schmuck. In den Fenstern hängen Sterne und andere Figuren aus Papier. Und aus vielen Kuchen kommt ein schöner Duft. Die Menschen fangen an, Weihnachtsplätzchen und besondere Weihnachtskuchen zu backen.</a:t>
            </a:r>
            <a:endParaRPr lang="ru-RU" sz="2500" b="1" smtClean="0">
              <a:latin typeface="Times New Roman" pitchFamily="18" charset="0"/>
              <a:cs typeface="Times New Roman" pitchFamily="18" charset="0"/>
            </a:endParaRPr>
          </a:p>
        </p:txBody>
      </p:sp>
      <p:pic>
        <p:nvPicPr>
          <p:cNvPr id="15364" name="Picture 4" descr="http://2.bp.blogspot.com/-GOvZkV6gO1Q/VMjXTJB32aI/AAAAAAAAAII/rWPZZFVdlHw/s1600/Cologne_cathedral_christmas_pic.jpg"/>
          <p:cNvPicPr>
            <a:picLocks noChangeAspect="1" noChangeArrowheads="1"/>
          </p:cNvPicPr>
          <p:nvPr/>
        </p:nvPicPr>
        <p:blipFill>
          <a:blip r:embed="rId2"/>
          <a:srcRect/>
          <a:stretch>
            <a:fillRect/>
          </a:stretch>
        </p:blipFill>
        <p:spPr bwMode="auto">
          <a:xfrm>
            <a:off x="4857750" y="1143000"/>
            <a:ext cx="4286250" cy="2857500"/>
          </a:xfrm>
          <a:prstGeom prst="rect">
            <a:avLst/>
          </a:prstGeom>
          <a:noFill/>
          <a:ln w="9525">
            <a:noFill/>
            <a:miter lim="800000"/>
            <a:headEnd/>
            <a:tailEnd/>
          </a:ln>
        </p:spPr>
      </p:pic>
      <p:pic>
        <p:nvPicPr>
          <p:cNvPr id="15365" name="Picture 2" descr="http://www.exploration-online.com/wp-content/uploads/2014/11/happy-christmas-1024x682.jpg"/>
          <p:cNvPicPr>
            <a:picLocks noChangeAspect="1" noChangeArrowheads="1"/>
          </p:cNvPicPr>
          <p:nvPr/>
        </p:nvPicPr>
        <p:blipFill>
          <a:blip r:embed="rId3"/>
          <a:srcRect/>
          <a:stretch>
            <a:fillRect/>
          </a:stretch>
        </p:blipFill>
        <p:spPr bwMode="auto">
          <a:xfrm>
            <a:off x="4852988" y="4000500"/>
            <a:ext cx="4291012"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143500" cy="1417638"/>
          </a:xfrm>
        </p:spPr>
        <p:txBody>
          <a:bodyPr rtlCol="0">
            <a:normAutofit/>
          </a:bodyPr>
          <a:lstStyle/>
          <a:p>
            <a:pPr fontAlgn="auto">
              <a:spcAft>
                <a:spcPts val="0"/>
              </a:spcAft>
              <a:defRPr/>
            </a:pPr>
            <a:r>
              <a:rPr lang="en-US" sz="6600" b="1" dirty="0" smtClean="0">
                <a:solidFill>
                  <a:schemeClr val="tx2">
                    <a:lumMod val="40000"/>
                    <a:lumOff val="60000"/>
                  </a:schemeClr>
                </a:solidFill>
                <a:latin typeface="Times New Roman" pitchFamily="18" charset="0"/>
                <a:cs typeface="Times New Roman" pitchFamily="18" charset="0"/>
              </a:rPr>
              <a:t>Advent</a:t>
            </a:r>
            <a:endParaRPr lang="ru-RU" sz="6600" b="1" dirty="0">
              <a:solidFill>
                <a:schemeClr val="tx2">
                  <a:lumMod val="40000"/>
                  <a:lumOff val="6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0" y="1428750"/>
            <a:ext cx="5214938" cy="5429250"/>
          </a:xfrm>
        </p:spPr>
        <p:txBody>
          <a:bodyPr>
            <a:normAutofit/>
          </a:bodyPr>
          <a:lstStyle/>
          <a:p>
            <a:pPr>
              <a:lnSpc>
                <a:spcPct val="80000"/>
              </a:lnSpc>
            </a:pPr>
            <a:r>
              <a:rPr lang="de-DE" sz="2200" b="1" smtClean="0">
                <a:solidFill>
                  <a:srgbClr val="8EB4E3"/>
                </a:solidFill>
                <a:latin typeface="Times New Roman" pitchFamily="18" charset="0"/>
                <a:cs typeface="Times New Roman" pitchFamily="18" charset="0"/>
              </a:rPr>
              <a:t>Der lateinische Ausdruck „adventus„ bedeutet Ankunft. Die Christen bereiten sich in dieser Zeit auf die Ankunft des Messias vor. Die Adventszeit ist von zentraler Bedeutung für das christliche Kirchenjahr und wird diesem vorangestellt. Mit dem Martinstag, dem 11. November, begann der Advent als eine Zeit des Fastens, aber vorher wurde nochmals gut und reichlich gegessen. Zum Martinstag gab es neben einer gebratenen Gans - die zu dieser Zeit am fettesten war - Martinshörnchen aus Mürbe - und Hefeteig mit Mandeln, Rosinen und Korinthen sowis Schmalzgebäck, einen Hefezopf, Weißbrot oder einen Kartoffelkuchen.</a:t>
            </a:r>
            <a:endParaRPr lang="ru-RU" sz="2200" b="1" smtClean="0">
              <a:solidFill>
                <a:srgbClr val="8EB4E3"/>
              </a:solidFill>
              <a:latin typeface="Times New Roman" pitchFamily="18" charset="0"/>
              <a:cs typeface="Times New Roman" pitchFamily="18" charset="0"/>
            </a:endParaRPr>
          </a:p>
        </p:txBody>
      </p:sp>
      <p:pic>
        <p:nvPicPr>
          <p:cNvPr id="16388" name="Picture 2" descr="http://derzava.by/bustourpic/20150905121953.jpg"/>
          <p:cNvPicPr>
            <a:picLocks noChangeAspect="1" noChangeArrowheads="1"/>
          </p:cNvPicPr>
          <p:nvPr/>
        </p:nvPicPr>
        <p:blipFill>
          <a:blip r:embed="rId2"/>
          <a:srcRect/>
          <a:stretch>
            <a:fillRect/>
          </a:stretch>
        </p:blipFill>
        <p:spPr bwMode="auto">
          <a:xfrm>
            <a:off x="5176838" y="0"/>
            <a:ext cx="3967162" cy="2714625"/>
          </a:xfrm>
          <a:prstGeom prst="rect">
            <a:avLst/>
          </a:prstGeom>
          <a:noFill/>
          <a:ln w="9525">
            <a:noFill/>
            <a:miter lim="800000"/>
            <a:headEnd/>
            <a:tailEnd/>
          </a:ln>
        </p:spPr>
      </p:pic>
      <p:pic>
        <p:nvPicPr>
          <p:cNvPr id="16389" name="Picture 4" descr="http://www.christmaholic.nl/wp-content/uploads/2011/11/dusseldorfkerstmarkt.jpg"/>
          <p:cNvPicPr>
            <a:picLocks noChangeAspect="1" noChangeArrowheads="1"/>
          </p:cNvPicPr>
          <p:nvPr/>
        </p:nvPicPr>
        <p:blipFill>
          <a:blip r:embed="rId3"/>
          <a:srcRect/>
          <a:stretch>
            <a:fillRect/>
          </a:stretch>
        </p:blipFill>
        <p:spPr bwMode="auto">
          <a:xfrm>
            <a:off x="5143500" y="2714625"/>
            <a:ext cx="4000500"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http://grenzenloses-erzgebirge.de/sites/default/files/medien/bilder/weihnachtsmarkt-annaberg.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18434" name="Содержимое 2"/>
          <p:cNvSpPr>
            <a:spLocks noGrp="1"/>
          </p:cNvSpPr>
          <p:nvPr>
            <p:ph idx="1"/>
          </p:nvPr>
        </p:nvSpPr>
        <p:spPr>
          <a:xfrm>
            <a:off x="0" y="1000125"/>
            <a:ext cx="5000625" cy="5857875"/>
          </a:xfrm>
        </p:spPr>
        <p:txBody>
          <a:bodyPr/>
          <a:lstStyle/>
          <a:p>
            <a:r>
              <a:rPr lang="de-DE" sz="2800" b="1" smtClean="0">
                <a:latin typeface="Times New Roman" pitchFamily="18" charset="0"/>
                <a:cs typeface="Times New Roman" pitchFamily="18" charset="0"/>
              </a:rPr>
              <a:t>Die Hausfrauen machen etwas besonders Gutes zu essen, häufig Karpfen, Gans oder einen leckeren Braten und selbst gebackenen Kuchen.  Auf dem Tisch kann man Nüsse, Apfelsinnen,</a:t>
            </a:r>
            <a:r>
              <a:rPr lang="ru-RU" sz="2800" b="1" smtClean="0">
                <a:latin typeface="Times New Roman" pitchFamily="18" charset="0"/>
                <a:cs typeface="Times New Roman" pitchFamily="18" charset="0"/>
              </a:rPr>
              <a:t> </a:t>
            </a:r>
            <a:r>
              <a:rPr lang="de-DE" sz="2800" b="1" smtClean="0">
                <a:latin typeface="Times New Roman" pitchFamily="18" charset="0"/>
                <a:cs typeface="Times New Roman" pitchFamily="18" charset="0"/>
              </a:rPr>
              <a:t>Mandarinnen</a:t>
            </a:r>
            <a:r>
              <a:rPr lang="ru-RU" sz="2800" b="1" smtClean="0">
                <a:latin typeface="Times New Roman" pitchFamily="18" charset="0"/>
                <a:cs typeface="Times New Roman" pitchFamily="18" charset="0"/>
              </a:rPr>
              <a:t>.</a:t>
            </a:r>
            <a:r>
              <a:rPr lang="de-DE" sz="2800" b="1" smtClean="0">
                <a:latin typeface="Times New Roman" pitchFamily="18" charset="0"/>
                <a:cs typeface="Times New Roman" pitchFamily="18" charset="0"/>
              </a:rPr>
              <a:t> Die Advents- und Weihnachtszeit ist eine Zeit der Hoffnung.</a:t>
            </a:r>
            <a:endParaRPr lang="ru-RU" sz="2800" smtClean="0"/>
          </a:p>
        </p:txBody>
      </p:sp>
      <p:pic>
        <p:nvPicPr>
          <p:cNvPr id="18435" name="Picture 2" descr="http://life-dieta.ru/wp-content/gallery/2/blyuda-iz-ryby2.jpg"/>
          <p:cNvPicPr>
            <a:picLocks noChangeAspect="1" noChangeArrowheads="1"/>
          </p:cNvPicPr>
          <p:nvPr/>
        </p:nvPicPr>
        <p:blipFill>
          <a:blip r:embed="rId2"/>
          <a:srcRect/>
          <a:stretch>
            <a:fillRect/>
          </a:stretch>
        </p:blipFill>
        <p:spPr bwMode="auto">
          <a:xfrm>
            <a:off x="4929188" y="3857625"/>
            <a:ext cx="4214812" cy="3000375"/>
          </a:xfrm>
          <a:prstGeom prst="rect">
            <a:avLst/>
          </a:prstGeom>
          <a:noFill/>
          <a:ln w="9525">
            <a:noFill/>
            <a:miter lim="800000"/>
            <a:headEnd/>
            <a:tailEnd/>
          </a:ln>
        </p:spPr>
      </p:pic>
      <p:sp>
        <p:nvSpPr>
          <p:cNvPr id="18436" name="TextBox 4"/>
          <p:cNvSpPr txBox="1">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a:r>
              <a:rPr lang="en-US" sz="4400" b="1">
                <a:latin typeface="Times New Roman" pitchFamily="18" charset="0"/>
                <a:cs typeface="Times New Roman" pitchFamily="18" charset="0"/>
              </a:rPr>
              <a:t>Weihnachtsessen in Deutschland</a:t>
            </a:r>
            <a:endParaRPr lang="ru-RU" sz="4400" b="1">
              <a:latin typeface="Times New Roman" pitchFamily="18" charset="0"/>
              <a:cs typeface="Times New Roman" pitchFamily="18" charset="0"/>
            </a:endParaRPr>
          </a:p>
        </p:txBody>
      </p:sp>
      <p:pic>
        <p:nvPicPr>
          <p:cNvPr id="18437" name="Picture 6" descr="http://m.gq-magazin.de/var/gq/storage/images/media/images/artikelbilder/unterhaltung/weihnachtsrezepte-391827-001-quer/3211098-1-ger-DE/weihnachtsrezepte-391827-001-quer_gqm_article_img.jpg"/>
          <p:cNvPicPr>
            <a:picLocks noChangeAspect="1" noChangeArrowheads="1"/>
          </p:cNvPicPr>
          <p:nvPr/>
        </p:nvPicPr>
        <p:blipFill>
          <a:blip r:embed="rId3"/>
          <a:srcRect/>
          <a:stretch>
            <a:fillRect/>
          </a:stretch>
        </p:blipFill>
        <p:spPr bwMode="auto">
          <a:xfrm>
            <a:off x="4929188" y="1071563"/>
            <a:ext cx="4214812"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5929313" y="2571750"/>
            <a:ext cx="3214687" cy="1000125"/>
          </a:xfrm>
        </p:spPr>
        <p:txBody>
          <a:bodyPr/>
          <a:lstStyle/>
          <a:p>
            <a:r>
              <a:rPr lang="en-US" sz="2400" b="1" smtClean="0">
                <a:latin typeface="Times New Roman" pitchFamily="18" charset="0"/>
                <a:cs typeface="Times New Roman" pitchFamily="18" charset="0"/>
              </a:rPr>
              <a:t>Die Bratäpfel im Backofen</a:t>
            </a:r>
            <a:endParaRPr lang="ru-RU" sz="2400" b="1" smtClean="0">
              <a:latin typeface="Times New Roman" pitchFamily="18" charset="0"/>
              <a:cs typeface="Times New Roman" pitchFamily="18" charset="0"/>
            </a:endParaRPr>
          </a:p>
        </p:txBody>
      </p:sp>
      <p:sp>
        <p:nvSpPr>
          <p:cNvPr id="19459" name="Содержимое 2"/>
          <p:cNvSpPr>
            <a:spLocks noGrp="1"/>
          </p:cNvSpPr>
          <p:nvPr>
            <p:ph sz="half" idx="1"/>
          </p:nvPr>
        </p:nvSpPr>
        <p:spPr>
          <a:xfrm>
            <a:off x="0" y="2571750"/>
            <a:ext cx="3500438" cy="1000125"/>
          </a:xfrm>
        </p:spPr>
        <p:txBody>
          <a:bodyPr/>
          <a:lstStyle/>
          <a:p>
            <a:pPr algn="ctr">
              <a:buFont typeface="Arial" charset="0"/>
              <a:buNone/>
            </a:pPr>
            <a:r>
              <a:rPr lang="en-US" b="1" smtClean="0">
                <a:latin typeface="Times New Roman" pitchFamily="18" charset="0"/>
                <a:cs typeface="Times New Roman" pitchFamily="18" charset="0"/>
              </a:rPr>
              <a:t>Die Stollen</a:t>
            </a:r>
            <a:endParaRPr lang="ru-RU" b="1" smtClean="0">
              <a:latin typeface="Times New Roman" pitchFamily="18" charset="0"/>
              <a:cs typeface="Times New Roman" pitchFamily="18" charset="0"/>
            </a:endParaRPr>
          </a:p>
        </p:txBody>
      </p:sp>
      <p:sp>
        <p:nvSpPr>
          <p:cNvPr id="19460" name="TextBox 4"/>
          <p:cNvSpPr txBox="1">
            <a:spLocks noChangeArrowheads="1"/>
          </p:cNvSpPr>
          <p:nvPr/>
        </p:nvSpPr>
        <p:spPr bwMode="auto">
          <a:xfrm>
            <a:off x="3357563" y="4572000"/>
            <a:ext cx="2428875" cy="1077913"/>
          </a:xfrm>
          <a:prstGeom prst="rect">
            <a:avLst/>
          </a:prstGeom>
          <a:noFill/>
          <a:ln w="9525">
            <a:noFill/>
            <a:miter lim="800000"/>
            <a:headEnd/>
            <a:tailEnd/>
          </a:ln>
        </p:spPr>
        <p:txBody>
          <a:bodyPr>
            <a:spAutoFit/>
          </a:bodyPr>
          <a:lstStyle/>
          <a:p>
            <a:r>
              <a:rPr lang="en-US" sz="3200" b="1">
                <a:latin typeface="Times New Roman" pitchFamily="18" charset="0"/>
                <a:cs typeface="Times New Roman" pitchFamily="18" charset="0"/>
              </a:rPr>
              <a:t>Die Plätzchen</a:t>
            </a:r>
            <a:endParaRPr lang="ru-RU" sz="3200" b="1">
              <a:latin typeface="Times New Roman" pitchFamily="18" charset="0"/>
              <a:cs typeface="Times New Roman" pitchFamily="18" charset="0"/>
            </a:endParaRPr>
          </a:p>
        </p:txBody>
      </p:sp>
      <p:pic>
        <p:nvPicPr>
          <p:cNvPr id="19461" name="Picture 2" descr="http://www.loreleynyc.com/gallery/photos/stollen_highdef.jpg"/>
          <p:cNvPicPr>
            <a:picLocks noChangeAspect="1" noChangeArrowheads="1"/>
          </p:cNvPicPr>
          <p:nvPr/>
        </p:nvPicPr>
        <p:blipFill>
          <a:blip r:embed="rId2"/>
          <a:srcRect/>
          <a:stretch>
            <a:fillRect/>
          </a:stretch>
        </p:blipFill>
        <p:spPr bwMode="auto">
          <a:xfrm>
            <a:off x="0" y="357188"/>
            <a:ext cx="3071813" cy="2286000"/>
          </a:xfrm>
          <a:prstGeom prst="rect">
            <a:avLst/>
          </a:prstGeom>
          <a:noFill/>
          <a:ln w="9525">
            <a:noFill/>
            <a:miter lim="800000"/>
            <a:headEnd/>
            <a:tailEnd/>
          </a:ln>
        </p:spPr>
      </p:pic>
      <p:pic>
        <p:nvPicPr>
          <p:cNvPr id="19462" name="Picture 10" descr="http://www.fuersie.de/sites/fuersie/files/styles/1024x768/public/images/mandelbaiser-streifen.jpg"/>
          <p:cNvPicPr>
            <a:picLocks noChangeAspect="1" noChangeArrowheads="1"/>
          </p:cNvPicPr>
          <p:nvPr/>
        </p:nvPicPr>
        <p:blipFill>
          <a:blip r:embed="rId3"/>
          <a:srcRect/>
          <a:stretch>
            <a:fillRect/>
          </a:stretch>
        </p:blipFill>
        <p:spPr bwMode="auto">
          <a:xfrm>
            <a:off x="5453063" y="3714750"/>
            <a:ext cx="3690937" cy="2768600"/>
          </a:xfrm>
          <a:prstGeom prst="rect">
            <a:avLst/>
          </a:prstGeom>
          <a:noFill/>
          <a:ln w="9525">
            <a:noFill/>
            <a:miter lim="800000"/>
            <a:headEnd/>
            <a:tailEnd/>
          </a:ln>
        </p:spPr>
      </p:pic>
      <p:pic>
        <p:nvPicPr>
          <p:cNvPr id="19463" name="Picture 12" descr="http://2.bp.blogspot.com/_V9i_SnG4xOc/TQdgXImYM2I/AAAAAAAAM3E/OxmSTuRL0Hw/s1600/DSC02880.JPG"/>
          <p:cNvPicPr>
            <a:picLocks noChangeAspect="1" noChangeArrowheads="1"/>
          </p:cNvPicPr>
          <p:nvPr/>
        </p:nvPicPr>
        <p:blipFill>
          <a:blip r:embed="rId4"/>
          <a:srcRect/>
          <a:stretch>
            <a:fillRect/>
          </a:stretch>
        </p:blipFill>
        <p:spPr bwMode="auto">
          <a:xfrm>
            <a:off x="0" y="3714750"/>
            <a:ext cx="3357563" cy="2786063"/>
          </a:xfrm>
          <a:prstGeom prst="rect">
            <a:avLst/>
          </a:prstGeom>
          <a:noFill/>
          <a:ln w="9525">
            <a:noFill/>
            <a:miter lim="800000"/>
            <a:headEnd/>
            <a:tailEnd/>
          </a:ln>
        </p:spPr>
      </p:pic>
      <p:sp>
        <p:nvSpPr>
          <p:cNvPr id="19464" name="TextBox 10"/>
          <p:cNvSpPr txBox="1">
            <a:spLocks noChangeArrowheads="1"/>
          </p:cNvSpPr>
          <p:nvPr/>
        </p:nvSpPr>
        <p:spPr bwMode="auto">
          <a:xfrm>
            <a:off x="3000375" y="2571750"/>
            <a:ext cx="3071813" cy="830263"/>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Das Weihnachtskarpfen</a:t>
            </a:r>
            <a:endParaRPr lang="ru-RU" sz="2400" b="1">
              <a:latin typeface="Times New Roman" pitchFamily="18" charset="0"/>
              <a:cs typeface="Times New Roman" pitchFamily="18" charset="0"/>
            </a:endParaRPr>
          </a:p>
        </p:txBody>
      </p:sp>
      <p:pic>
        <p:nvPicPr>
          <p:cNvPr id="19465" name="Picture 2" descr="http://www.zubar-implantolog-hrvatska.eu/images/1641359ea60955f61.jpg"/>
          <p:cNvPicPr>
            <a:picLocks noChangeAspect="1" noChangeArrowheads="1"/>
          </p:cNvPicPr>
          <p:nvPr/>
        </p:nvPicPr>
        <p:blipFill>
          <a:blip r:embed="rId5"/>
          <a:srcRect/>
          <a:stretch>
            <a:fillRect/>
          </a:stretch>
        </p:blipFill>
        <p:spPr bwMode="auto">
          <a:xfrm>
            <a:off x="3071813" y="357188"/>
            <a:ext cx="3000375" cy="2286000"/>
          </a:xfrm>
          <a:prstGeom prst="rect">
            <a:avLst/>
          </a:prstGeom>
          <a:noFill/>
          <a:ln w="9525">
            <a:noFill/>
            <a:miter lim="800000"/>
            <a:headEnd/>
            <a:tailEnd/>
          </a:ln>
        </p:spPr>
      </p:pic>
      <p:pic>
        <p:nvPicPr>
          <p:cNvPr id="19466" name="Picture 4" descr="http://www.fuersie.de/sites/fuersie/files/styles/1024x768/public/images/bratapfel.jpg"/>
          <p:cNvPicPr>
            <a:picLocks noChangeAspect="1" noChangeArrowheads="1"/>
          </p:cNvPicPr>
          <p:nvPr/>
        </p:nvPicPr>
        <p:blipFill>
          <a:blip r:embed="rId6"/>
          <a:srcRect/>
          <a:stretch>
            <a:fillRect/>
          </a:stretch>
        </p:blipFill>
        <p:spPr bwMode="auto">
          <a:xfrm>
            <a:off x="6072188" y="357188"/>
            <a:ext cx="3071812"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0" y="0"/>
            <a:ext cx="9144000" cy="1285875"/>
          </a:xfrm>
        </p:spPr>
        <p:txBody>
          <a:bodyPr/>
          <a:lstStyle/>
          <a:p>
            <a:r>
              <a:rPr lang="en-US" sz="5400" b="1" smtClean="0">
                <a:solidFill>
                  <a:schemeClr val="bg1"/>
                </a:solidFill>
                <a:latin typeface="Times New Roman" pitchFamily="18" charset="0"/>
                <a:cs typeface="Times New Roman" pitchFamily="18" charset="0"/>
              </a:rPr>
              <a:t>Adventskranz</a:t>
            </a:r>
            <a:endParaRPr lang="ru-RU" sz="5400" b="1" smtClean="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0" y="1285875"/>
            <a:ext cx="5000625" cy="5572125"/>
          </a:xfrm>
        </p:spPr>
        <p:txBody>
          <a:bodyPr rtlCol="0">
            <a:normAutofit fontScale="77500" lnSpcReduction="20000"/>
          </a:bodyPr>
          <a:lstStyle/>
          <a:p>
            <a:pPr fontAlgn="auto">
              <a:spcAft>
                <a:spcPts val="0"/>
              </a:spcAft>
              <a:buFont typeface="Arial" pitchFamily="34" charset="0"/>
              <a:buChar char="•"/>
              <a:defRPr/>
            </a:pPr>
            <a:r>
              <a:rPr lang="de-DE" b="1" dirty="0" smtClean="0">
                <a:solidFill>
                  <a:schemeClr val="bg1"/>
                </a:solidFill>
                <a:latin typeface="Times New Roman" pitchFamily="18" charset="0"/>
                <a:cs typeface="Times New Roman" pitchFamily="18" charset="0"/>
              </a:rPr>
              <a:t>Der Adventskranz hat in Europa eine lange Tradition. In vorchristlicher Zeit schmückte er als Kranz aus Grünzeug oder Stroh die Häuser und Höfe. Er sollte Segen und Fruchtbarkeit bringen. Goldene und rote Bänder symbolisierten Licht und Leben. Es gibt in Deutschland noch eine schöne Tradition. Die erste Kerze des  Adventskranzes und der Pyramide werden am Nachmittag des ersten </a:t>
            </a:r>
            <a:r>
              <a:rPr lang="de-DE" b="1" dirty="0" err="1" smtClean="0">
                <a:solidFill>
                  <a:schemeClr val="bg1"/>
                </a:solidFill>
                <a:latin typeface="Times New Roman" pitchFamily="18" charset="0"/>
                <a:cs typeface="Times New Roman" pitchFamily="18" charset="0"/>
              </a:rPr>
              <a:t>Adventssontages</a:t>
            </a:r>
            <a:r>
              <a:rPr lang="de-DE" b="1" dirty="0" smtClean="0">
                <a:solidFill>
                  <a:schemeClr val="bg1"/>
                </a:solidFill>
                <a:latin typeface="Times New Roman" pitchFamily="18" charset="0"/>
                <a:cs typeface="Times New Roman" pitchFamily="18" charset="0"/>
              </a:rPr>
              <a:t> angezündet. Jeden weiteren Adventssontag wird eine weitere Kerze angezündet.</a:t>
            </a:r>
            <a:endParaRPr lang="ru-RU" b="1" dirty="0">
              <a:solidFill>
                <a:schemeClr val="bg1"/>
              </a:solidFill>
              <a:latin typeface="Times New Roman" pitchFamily="18" charset="0"/>
              <a:cs typeface="Times New Roman" pitchFamily="18" charset="0"/>
            </a:endParaRPr>
          </a:p>
        </p:txBody>
      </p:sp>
      <p:pic>
        <p:nvPicPr>
          <p:cNvPr id="20484" name="Picture 2" descr="http://www.st-peter-waltrop.de/sites/default/files/content_images/teaserimages/2012/istock_000010034793large.jpg"/>
          <p:cNvPicPr>
            <a:picLocks noChangeAspect="1" noChangeArrowheads="1"/>
          </p:cNvPicPr>
          <p:nvPr/>
        </p:nvPicPr>
        <p:blipFill>
          <a:blip r:embed="rId2"/>
          <a:srcRect/>
          <a:stretch>
            <a:fillRect/>
          </a:stretch>
        </p:blipFill>
        <p:spPr bwMode="auto">
          <a:xfrm>
            <a:off x="5072063" y="1285875"/>
            <a:ext cx="4071937" cy="2714625"/>
          </a:xfrm>
          <a:prstGeom prst="rect">
            <a:avLst/>
          </a:prstGeom>
          <a:noFill/>
          <a:ln w="9525">
            <a:noFill/>
            <a:miter lim="800000"/>
            <a:headEnd/>
            <a:tailEnd/>
          </a:ln>
        </p:spPr>
      </p:pic>
      <p:pic>
        <p:nvPicPr>
          <p:cNvPr id="20485" name="Picture 4" descr="http://www.straconka.bielsko.opoka.org.pl/wordpress/wp-content/uploads/2014/11/281300893d39981fd8421ad75856535b.jpg"/>
          <p:cNvPicPr>
            <a:picLocks noChangeAspect="1" noChangeArrowheads="1"/>
          </p:cNvPicPr>
          <p:nvPr/>
        </p:nvPicPr>
        <p:blipFill>
          <a:blip r:embed="rId3"/>
          <a:srcRect/>
          <a:stretch>
            <a:fillRect/>
          </a:stretch>
        </p:blipFill>
        <p:spPr bwMode="auto">
          <a:xfrm>
            <a:off x="5072063" y="4000500"/>
            <a:ext cx="4071937"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tx2">
                <a:lumMod val="75000"/>
              </a:schemeClr>
            </a:gs>
            <a:gs pos="12000">
              <a:srgbClr val="0070C0"/>
            </a:gs>
            <a:gs pos="30000">
              <a:srgbClr val="00B0F0"/>
            </a:gs>
            <a:gs pos="45000">
              <a:srgbClr val="002060"/>
            </a:gs>
            <a:gs pos="77000">
              <a:srgbClr val="002060"/>
            </a:gs>
            <a:gs pos="100000">
              <a:srgbClr val="00B0F0"/>
            </a:gs>
          </a:gsLst>
          <a:lin ang="5400000" scaled="0"/>
          <a:tileRect/>
        </a:gradFill>
        <a:effectLst/>
      </p:bgPr>
    </p:bg>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0" y="0"/>
            <a:ext cx="9144000" cy="1000125"/>
          </a:xfrm>
        </p:spPr>
        <p:txBody>
          <a:bodyPr/>
          <a:lstStyle/>
          <a:p>
            <a:r>
              <a:rPr lang="en-US" sz="5400" b="1" smtClean="0">
                <a:solidFill>
                  <a:schemeClr val="bg1"/>
                </a:solidFill>
                <a:latin typeface="Times New Roman" pitchFamily="18" charset="0"/>
                <a:cs typeface="Times New Roman" pitchFamily="18" charset="0"/>
              </a:rPr>
              <a:t>Adventskalender</a:t>
            </a:r>
            <a:endParaRPr lang="ru-RU" sz="5400" b="1" smtClean="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0" y="785813"/>
            <a:ext cx="4857750" cy="6072187"/>
          </a:xfrm>
        </p:spPr>
        <p:txBody>
          <a:bodyPr>
            <a:normAutofit/>
          </a:bodyPr>
          <a:lstStyle/>
          <a:p>
            <a:pPr>
              <a:lnSpc>
                <a:spcPct val="90000"/>
              </a:lnSpc>
            </a:pPr>
            <a:endParaRPr lang="de-DE" sz="2700" b="1" smtClean="0">
              <a:latin typeface="Times New Roman" pitchFamily="18" charset="0"/>
              <a:cs typeface="Times New Roman" pitchFamily="18" charset="0"/>
            </a:endParaRPr>
          </a:p>
          <a:p>
            <a:pPr>
              <a:lnSpc>
                <a:spcPct val="90000"/>
              </a:lnSpc>
            </a:pPr>
            <a:r>
              <a:rPr lang="de-DE" sz="2700" b="1" smtClean="0">
                <a:solidFill>
                  <a:schemeClr val="bg1"/>
                </a:solidFill>
                <a:latin typeface="Times New Roman" pitchFamily="18" charset="0"/>
                <a:cs typeface="Times New Roman" pitchFamily="18" charset="0"/>
              </a:rPr>
              <a:t>Viele Kinder haben auch einen Adventskalender. Für jeden der 24 Tage im Dezember bis zum Weihnachtstag findet man ein Stückchen Schokolade oder etwas anderes hinter kleinen Türen. Es gibt aber auch Adventskalender, die die Mütter oder größere Kinder selber machen und mit schönen Sachen, wie z. B. Nüssen, Obst, Schokolade und kleinem Spielzeug füllen. </a:t>
            </a:r>
            <a:endParaRPr lang="ru-RU" sz="2700" b="1" smtClean="0">
              <a:solidFill>
                <a:schemeClr val="bg1"/>
              </a:solidFill>
              <a:latin typeface="Times New Roman" pitchFamily="18" charset="0"/>
              <a:cs typeface="Times New Roman" pitchFamily="18" charset="0"/>
            </a:endParaRPr>
          </a:p>
        </p:txBody>
      </p:sp>
      <p:pic>
        <p:nvPicPr>
          <p:cNvPr id="21508" name="Picture 2" descr="http://appserver.bit4finance.de/deindeal/wordpress/wp-content/uploads/2012/11/Adventskalender_adventman.jpg"/>
          <p:cNvPicPr>
            <a:picLocks noChangeAspect="1" noChangeArrowheads="1"/>
          </p:cNvPicPr>
          <p:nvPr/>
        </p:nvPicPr>
        <p:blipFill>
          <a:blip r:embed="rId2"/>
          <a:srcRect/>
          <a:stretch>
            <a:fillRect/>
          </a:stretch>
        </p:blipFill>
        <p:spPr bwMode="auto">
          <a:xfrm>
            <a:off x="4929188" y="3857625"/>
            <a:ext cx="4214812" cy="3000375"/>
          </a:xfrm>
          <a:prstGeom prst="rect">
            <a:avLst/>
          </a:prstGeom>
          <a:noFill/>
          <a:ln w="9525">
            <a:noFill/>
            <a:miter lim="800000"/>
            <a:headEnd/>
            <a:tailEnd/>
          </a:ln>
        </p:spPr>
      </p:pic>
      <p:pic>
        <p:nvPicPr>
          <p:cNvPr id="21509" name="Picture 2" descr="http://www.dukaupp.se/wp-content/uploads/2013/11/Adventskalender.jpg"/>
          <p:cNvPicPr>
            <a:picLocks noChangeAspect="1" noChangeArrowheads="1"/>
          </p:cNvPicPr>
          <p:nvPr/>
        </p:nvPicPr>
        <p:blipFill>
          <a:blip r:embed="rId3"/>
          <a:srcRect/>
          <a:stretch>
            <a:fillRect/>
          </a:stretch>
        </p:blipFill>
        <p:spPr bwMode="auto">
          <a:xfrm>
            <a:off x="4929188" y="1285875"/>
            <a:ext cx="4214812"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a:gra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0" y="0"/>
            <a:ext cx="9144000" cy="1214438"/>
          </a:xfrm>
        </p:spPr>
        <p:txBody>
          <a:bodyPr/>
          <a:lstStyle/>
          <a:p>
            <a:r>
              <a:rPr lang="en-US" sz="5400" b="1" smtClean="0">
                <a:latin typeface="Times New Roman" pitchFamily="18" charset="0"/>
                <a:cs typeface="Times New Roman" pitchFamily="18" charset="0"/>
              </a:rPr>
              <a:t>Der Tannenbaum</a:t>
            </a:r>
            <a:endParaRPr lang="ru-RU" sz="5400" b="1" smtClean="0">
              <a:latin typeface="Times New Roman" pitchFamily="18" charset="0"/>
              <a:cs typeface="Times New Roman" pitchFamily="18" charset="0"/>
            </a:endParaRPr>
          </a:p>
        </p:txBody>
      </p:sp>
      <p:sp>
        <p:nvSpPr>
          <p:cNvPr id="3" name="Содержимое 2"/>
          <p:cNvSpPr>
            <a:spLocks noGrp="1"/>
          </p:cNvSpPr>
          <p:nvPr>
            <p:ph idx="1"/>
          </p:nvPr>
        </p:nvSpPr>
        <p:spPr>
          <a:xfrm>
            <a:off x="0" y="1214438"/>
            <a:ext cx="4714875" cy="5643562"/>
          </a:xfrm>
        </p:spPr>
        <p:txBody>
          <a:bodyPr rtlCol="0">
            <a:normAutofit lnSpcReduction="10000"/>
          </a:bodyPr>
          <a:lstStyle/>
          <a:p>
            <a:pPr fontAlgn="auto">
              <a:spcAft>
                <a:spcPts val="0"/>
              </a:spcAft>
              <a:buFont typeface="Arial" pitchFamily="34" charset="0"/>
              <a:buChar char="•"/>
              <a:defRPr/>
            </a:pPr>
            <a:r>
              <a:rPr lang="de-DE" sz="3600" b="1" dirty="0" smtClean="0">
                <a:latin typeface="Times New Roman" pitchFamily="18" charset="0"/>
                <a:cs typeface="Times New Roman" pitchFamily="18" charset="0"/>
              </a:rPr>
              <a:t>Im Mittelpunkt des Gabentisches steht heute ein Tannenbaum mit leuchtenden Kerzen und bunten Kugeln. </a:t>
            </a:r>
            <a:endParaRPr lang="ru-RU" sz="3600" b="1" dirty="0" smtClean="0">
              <a:latin typeface="Times New Roman" pitchFamily="18" charset="0"/>
              <a:cs typeface="Times New Roman" pitchFamily="18" charset="0"/>
            </a:endParaRPr>
          </a:p>
          <a:p>
            <a:pPr fontAlgn="auto">
              <a:spcAft>
                <a:spcPts val="0"/>
              </a:spcAft>
              <a:buFont typeface="Arial" pitchFamily="34" charset="0"/>
              <a:buChar char="•"/>
              <a:defRPr/>
            </a:pPr>
            <a:r>
              <a:rPr lang="de-DE" sz="3600" b="1" dirty="0" smtClean="0">
                <a:latin typeface="Times New Roman" pitchFamily="18" charset="0"/>
                <a:cs typeface="Times New Roman" pitchFamily="18" charset="0"/>
              </a:rPr>
              <a:t>Das Weihnachtsbaum ist ein Brauchtum in Deutschland.</a:t>
            </a:r>
            <a:endParaRPr lang="ru-RU" sz="3600" b="1" dirty="0">
              <a:latin typeface="Times New Roman" pitchFamily="18" charset="0"/>
              <a:cs typeface="Times New Roman" pitchFamily="18" charset="0"/>
            </a:endParaRPr>
          </a:p>
        </p:txBody>
      </p:sp>
      <p:pic>
        <p:nvPicPr>
          <p:cNvPr id="22532" name="Picture 2" descr="http://kazap.ru/userfiles/christmas_tree_gifts_candles_fireplace_firewood_stockings_christmas_holiday_41413_1920x1180.jpg"/>
          <p:cNvPicPr>
            <a:picLocks noChangeAspect="1" noChangeArrowheads="1"/>
          </p:cNvPicPr>
          <p:nvPr/>
        </p:nvPicPr>
        <p:blipFill>
          <a:blip r:embed="rId2"/>
          <a:srcRect/>
          <a:stretch>
            <a:fillRect/>
          </a:stretch>
        </p:blipFill>
        <p:spPr bwMode="auto">
          <a:xfrm>
            <a:off x="4714875" y="4143375"/>
            <a:ext cx="4429125" cy="2714625"/>
          </a:xfrm>
          <a:prstGeom prst="rect">
            <a:avLst/>
          </a:prstGeom>
          <a:noFill/>
          <a:ln w="9525">
            <a:noFill/>
            <a:miter lim="800000"/>
            <a:headEnd/>
            <a:tailEnd/>
          </a:ln>
        </p:spPr>
      </p:pic>
      <p:pic>
        <p:nvPicPr>
          <p:cNvPr id="22533" name="Picture 6" descr="http://img.writespell.com/2015/06/15/free-desktop-christmas-tree-l-fbc4c97667dff41c.jpg"/>
          <p:cNvPicPr>
            <a:picLocks noChangeAspect="1" noChangeArrowheads="1"/>
          </p:cNvPicPr>
          <p:nvPr/>
        </p:nvPicPr>
        <p:blipFill>
          <a:blip r:embed="rId3"/>
          <a:srcRect/>
          <a:stretch>
            <a:fillRect/>
          </a:stretch>
        </p:blipFill>
        <p:spPr bwMode="auto">
          <a:xfrm>
            <a:off x="4714875" y="1214438"/>
            <a:ext cx="4429125" cy="294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385</Words>
  <Application>Microsoft Office PowerPoint</Application>
  <PresentationFormat>Экран (4:3)</PresentationFormat>
  <Paragraphs>26</Paragraphs>
  <Slides>10</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10</vt:i4>
      </vt:variant>
    </vt:vector>
  </HeadingPairs>
  <TitlesOfParts>
    <vt:vector size="14" baseType="lpstr">
      <vt:lpstr>Calibri</vt:lpstr>
      <vt:lpstr>Arial</vt:lpstr>
      <vt:lpstr>Times New Roman</vt:lpstr>
      <vt:lpstr>Тема Office</vt:lpstr>
      <vt:lpstr>Weihnachten in Deutschland</vt:lpstr>
      <vt:lpstr>Weihnachten</vt:lpstr>
      <vt:lpstr>Advent</vt:lpstr>
      <vt:lpstr>Слайд 4</vt:lpstr>
      <vt:lpstr>Слайд 5</vt:lpstr>
      <vt:lpstr>Die Bratäpfel im Backofen</vt:lpstr>
      <vt:lpstr>Adventskranz</vt:lpstr>
      <vt:lpstr>Adventskalender</vt:lpstr>
      <vt:lpstr>Der Tannenbaum</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Weihnachten in Deutschland</dc:title>
  <dc:creator>dns</dc:creator>
  <cp:lastModifiedBy>Анна</cp:lastModifiedBy>
  <cp:revision>32</cp:revision>
  <dcterms:created xsi:type="dcterms:W3CDTF">2015-12-13T07:35:35Z</dcterms:created>
  <dcterms:modified xsi:type="dcterms:W3CDTF">2018-02-23T16:43:37Z</dcterms:modified>
</cp:coreProperties>
</file>