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73" r:id="rId3"/>
    <p:sldId id="263" r:id="rId4"/>
    <p:sldId id="277" r:id="rId5"/>
    <p:sldId id="276" r:id="rId6"/>
    <p:sldId id="257" r:id="rId7"/>
    <p:sldId id="264" r:id="rId8"/>
    <p:sldId id="258" r:id="rId9"/>
    <p:sldId id="278" r:id="rId10"/>
    <p:sldId id="265" r:id="rId11"/>
    <p:sldId id="259" r:id="rId12"/>
    <p:sldId id="267" r:id="rId13"/>
    <p:sldId id="261" r:id="rId14"/>
    <p:sldId id="272" r:id="rId15"/>
    <p:sldId id="268" r:id="rId16"/>
    <p:sldId id="271" r:id="rId17"/>
    <p:sldId id="260" r:id="rId18"/>
    <p:sldId id="27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>
        <p:scale>
          <a:sx n="73" d="100"/>
          <a:sy n="73" d="100"/>
        </p:scale>
        <p:origin x="-78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06272-EDE5-464D-8F4A-273413BDC104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922A4-CC38-457C-8FDD-FA2C02915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7C3E9-6B5B-4BE4-BF22-40492E5661E4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E5500-417F-4EC6-A06B-CAB229BBC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57257-EDB0-4E97-90CF-9A0107BC7120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9D892-107F-4524-8474-45369F8AA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98280-F55F-4D80-A15A-4CFE43BDEF63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4E410-7EB0-4743-A062-676321DBD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B8069-AD1F-4C64-807F-8AD41B81029A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49D21-1BD4-437B-9475-29DFA05AF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3BE7-2097-4184-B1F3-489495D36049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A0A8F-7711-4FD9-B1E6-E62CC6481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482AF-C568-4096-8F49-4D5364313B01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F2C9F-059B-4C1D-9BB8-7DA5FA655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AB36B-7E19-4B3B-B88E-E8B0E43B167F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46058-5101-4797-8380-0B078BBCF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60322-8AD9-4734-9A1F-BD824CD23CAD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711A4-DCB0-45A1-8EBC-5F723CC50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1C1B1-21E4-4E7C-9367-8CCD9289DED9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06EF6-57B4-4E9A-BDB3-0BE73DE6C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2378-594D-45D4-9000-E05C24489AA5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BFE2F-2EBE-4D51-AA6D-D1B84CFB1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9E447F-7868-4F5A-95AE-07AF52CACCE4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152E2D-74F0-44B0-BE5B-FFC5DF48E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de-DE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Welt uns um herum: Die Maler des </a:t>
            </a:r>
            <a:r>
              <a:rPr lang="de-DE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Tambower</a:t>
            </a:r>
            <a:r>
              <a:rPr lang="de-DE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Gebietes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3644900"/>
            <a:ext cx="8424863" cy="2952750"/>
          </a:xfrm>
        </p:spPr>
        <p:txBody>
          <a:bodyPr>
            <a:normAutofit fontScale="77500" lnSpcReduction="200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800" b="1" dirty="0" smtClean="0"/>
              <a:t> </a:t>
            </a:r>
            <a:endParaRPr lang="ru-RU" sz="1800" dirty="0" smtClean="0"/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800" b="1" dirty="0" smtClean="0"/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800" b="1" dirty="0" smtClean="0"/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800" b="1" dirty="0" smtClean="0"/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800" b="1" dirty="0" smtClean="0"/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800" b="1" dirty="0" smtClean="0"/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800" b="1" dirty="0" smtClean="0"/>
          </a:p>
          <a:p>
            <a:pPr marL="548640" indent="-41148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de-D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Erstellt von dem Schüler 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de-D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7. Klasse „W“ des Gymnasiums N12 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de-D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Dmitrij </a:t>
            </a:r>
            <a:r>
              <a:rPr lang="de-D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Monastyrjow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de-D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Betreuerin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A.O.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Starodub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229200"/>
            <a:ext cx="8229600" cy="108012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"In </a:t>
            </a:r>
            <a:r>
              <a:rPr lang="en-US" dirty="0" smtClean="0">
                <a:solidFill>
                  <a:schemeClr val="bg1"/>
                </a:solidFill>
              </a:rPr>
              <a:t>den </a:t>
            </a:r>
            <a:r>
              <a:rPr lang="en-US" dirty="0" err="1" smtClean="0">
                <a:solidFill>
                  <a:schemeClr val="bg1"/>
                </a:solidFill>
              </a:rPr>
              <a:t>schwierigen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Jahren</a:t>
            </a:r>
            <a:r>
              <a:rPr lang="en-US" dirty="0">
                <a:solidFill>
                  <a:schemeClr val="bg1"/>
                </a:solidFill>
              </a:rPr>
              <a:t>", </a:t>
            </a:r>
            <a:r>
              <a:rPr lang="en-US" dirty="0" err="1" smtClean="0">
                <a:solidFill>
                  <a:schemeClr val="bg1"/>
                </a:solidFill>
              </a:rPr>
              <a:t>A.P.Krasnow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2530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71775" y="404813"/>
            <a:ext cx="4103688" cy="452596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 descr="Евгений Рябинский. Фото Б. и А. Ладыгиных. 2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484188"/>
            <a:ext cx="577215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Объект 2"/>
          <p:cNvSpPr>
            <a:spLocks noGrp="1"/>
          </p:cNvSpPr>
          <p:nvPr>
            <p:ph sz="half" idx="1"/>
          </p:nvPr>
        </p:nvSpPr>
        <p:spPr>
          <a:xfrm>
            <a:off x="5940425" y="1557338"/>
            <a:ext cx="3135313" cy="417512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de-DE" sz="2800" smtClean="0">
                <a:solidFill>
                  <a:schemeClr val="bg1"/>
                </a:solidFill>
              </a:rPr>
              <a:t>Rjabinskij E.W. </a:t>
            </a:r>
          </a:p>
          <a:p>
            <a:pPr marL="0" indent="0">
              <a:buFont typeface="Wingdings 2" pitchFamily="18" charset="2"/>
              <a:buNone/>
            </a:pPr>
            <a:r>
              <a:rPr lang="de-DE" sz="2800" smtClean="0">
                <a:solidFill>
                  <a:schemeClr val="bg1"/>
                </a:solidFill>
              </a:rPr>
              <a:t>(am 24. Juni 1925 </a:t>
            </a:r>
            <a:r>
              <a:rPr lang="en-US" sz="2800" smtClean="0">
                <a:solidFill>
                  <a:schemeClr val="bg1"/>
                </a:solidFill>
              </a:rPr>
              <a:t>– am </a:t>
            </a:r>
            <a:r>
              <a:rPr lang="de-DE" sz="2800" smtClean="0">
                <a:solidFill>
                  <a:schemeClr val="bg1"/>
                </a:solidFill>
              </a:rPr>
              <a:t>22. Juli 2002) </a:t>
            </a:r>
            <a:endParaRPr lang="ru-RU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23" y="4221088"/>
            <a:ext cx="3750597" cy="1944216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1600" dirty="0" smtClean="0">
                <a:solidFill>
                  <a:schemeClr val="bg1"/>
                </a:solidFill>
              </a:rPr>
              <a:t>Die Werke von </a:t>
            </a:r>
            <a:r>
              <a:rPr lang="de-DE" sz="1600" dirty="0" err="1" smtClean="0">
                <a:solidFill>
                  <a:schemeClr val="bg1"/>
                </a:solidFill>
              </a:rPr>
              <a:t>Ryabinskij</a:t>
            </a:r>
            <a:r>
              <a:rPr lang="de-DE" sz="1600" dirty="0" smtClean="0">
                <a:solidFill>
                  <a:schemeClr val="bg1"/>
                </a:solidFill>
              </a:rPr>
              <a:t> wurden auf republikanischen,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smtClean="0">
                <a:solidFill>
                  <a:schemeClr val="bg1"/>
                </a:solidFill>
              </a:rPr>
              <a:t>unionsoffenen internationalen Ausstellungen Union ausgestellt.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de-DE" sz="1600" dirty="0" smtClean="0">
                <a:solidFill>
                  <a:schemeClr val="bg1"/>
                </a:solidFill>
              </a:rPr>
              <a:t>E.W. </a:t>
            </a:r>
            <a:r>
              <a:rPr lang="de-DE" sz="1600" dirty="0" err="1" smtClean="0">
                <a:solidFill>
                  <a:schemeClr val="bg1"/>
                </a:solidFill>
              </a:rPr>
              <a:t>Rjabinskij</a:t>
            </a:r>
            <a:r>
              <a:rPr lang="de-DE" sz="1600" dirty="0" smtClean="0">
                <a:solidFill>
                  <a:schemeClr val="bg1"/>
                </a:solidFill>
              </a:rPr>
              <a:t> wurde am 22. Juli 2002 gestorben.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4578" name="Объект 3" descr="Е.В. Рябинский. Лодки на Цне. 195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5888" y="3881438"/>
            <a:ext cx="5184775" cy="2889250"/>
          </a:xfrm>
        </p:spPr>
      </p:pic>
      <p:pic>
        <p:nvPicPr>
          <p:cNvPr id="24579" name="Рисунок 4" descr="Е.В. Рябинский. На пристани Тамбова. 19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34938"/>
            <a:ext cx="5133975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41925" y="549275"/>
            <a:ext cx="3706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"Auf dem Pier von Tambow", von </a:t>
            </a:r>
            <a:r>
              <a:rPr lang="de-DE" sz="20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Rjabinskij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09687" y="3048087"/>
            <a:ext cx="2934313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"Boote auf der </a:t>
            </a:r>
            <a:r>
              <a:rPr lang="de-DE" sz="20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Tsna</a:t>
            </a:r>
            <a:r>
              <a:rPr lang="de-DE" sz="20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" von </a:t>
            </a:r>
            <a:r>
              <a:rPr lang="de-DE" sz="20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Rjabinskij</a:t>
            </a:r>
            <a:r>
              <a:rPr lang="ru-RU" sz="20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/>
            </a:r>
            <a:br>
              <a:rPr lang="ru-RU" sz="20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idx="1"/>
          </p:nvPr>
        </p:nvSpPr>
        <p:spPr>
          <a:xfrm>
            <a:off x="5167313" y="2276475"/>
            <a:ext cx="3976687" cy="280828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de-DE" sz="3200" smtClean="0">
                <a:solidFill>
                  <a:schemeClr val="bg1"/>
                </a:solidFill>
              </a:rPr>
              <a:t>A.L. Orlowskij</a:t>
            </a:r>
            <a:endParaRPr lang="ru-RU" sz="3200" smtClean="0"/>
          </a:p>
        </p:txBody>
      </p:sp>
      <p:pic>
        <p:nvPicPr>
          <p:cNvPr id="25602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1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457200" y="2276475"/>
            <a:ext cx="5915025" cy="20034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6627" name="Picture 2" descr="C:\Users\Vlad\Desktop\IMG_1512_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-6350"/>
            <a:ext cx="4968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917575"/>
            <a:ext cx="5784850" cy="5940425"/>
          </a:xfrm>
        </p:spPr>
      </p:pic>
      <p:sp>
        <p:nvSpPr>
          <p:cNvPr id="5" name="Прямоугольник 4"/>
          <p:cNvSpPr/>
          <p:nvPr/>
        </p:nvSpPr>
        <p:spPr>
          <a:xfrm>
            <a:off x="684213" y="188913"/>
            <a:ext cx="8064500" cy="519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de-DE" sz="2800" b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„Jahreszeiten“ im Hof des Hotels „Russland“</a:t>
            </a:r>
            <a:endParaRPr lang="ru-RU" sz="2800" b="1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de-DE" dirty="0">
                <a:solidFill>
                  <a:srgbClr val="002060"/>
                </a:solidFill>
              </a:rPr>
              <a:t>"Frühling auf jedem Kilometer"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2867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936875"/>
            <a:ext cx="9150350" cy="39052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327650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/>
          </a:p>
          <a:p>
            <a:pPr marL="514350" indent="-51435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de-DE" b="1" dirty="0" smtClean="0">
                <a:solidFill>
                  <a:schemeClr val="bg1"/>
                </a:solidFill>
              </a:rPr>
              <a:t>das </a:t>
            </a:r>
            <a:r>
              <a:rPr lang="de-DE" b="1" dirty="0" err="1">
                <a:solidFill>
                  <a:schemeClr val="bg1"/>
                </a:solidFill>
              </a:rPr>
              <a:t>Tambower</a:t>
            </a:r>
            <a:r>
              <a:rPr lang="de-DE" b="1" dirty="0">
                <a:solidFill>
                  <a:schemeClr val="bg1"/>
                </a:solidFill>
              </a:rPr>
              <a:t> Gebiet </a:t>
            </a:r>
            <a:r>
              <a:rPr lang="de-DE" b="1" dirty="0" smtClean="0">
                <a:solidFill>
                  <a:schemeClr val="bg1"/>
                </a:solidFill>
              </a:rPr>
              <a:t>ist reich </a:t>
            </a:r>
            <a:r>
              <a:rPr lang="de-DE" b="1" dirty="0">
                <a:solidFill>
                  <a:schemeClr val="bg1"/>
                </a:solidFill>
              </a:rPr>
              <a:t>an den hervorragenden </a:t>
            </a:r>
            <a:r>
              <a:rPr lang="de-DE" b="1" dirty="0" smtClean="0">
                <a:solidFill>
                  <a:schemeClr val="bg1"/>
                </a:solidFill>
              </a:rPr>
              <a:t>Malern. </a:t>
            </a:r>
          </a:p>
          <a:p>
            <a:pPr marL="457200" indent="-45720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de-DE" b="1" dirty="0" smtClean="0">
                <a:solidFill>
                  <a:schemeClr val="bg1"/>
                </a:solidFill>
              </a:rPr>
              <a:t> jeder </a:t>
            </a:r>
            <a:r>
              <a:rPr lang="de-DE" b="1" dirty="0">
                <a:solidFill>
                  <a:schemeClr val="bg1"/>
                </a:solidFill>
              </a:rPr>
              <a:t>Maler hat einen großen Beitrag an die Entwicklung der Kunst und des Gebietes beigetragen. </a:t>
            </a:r>
            <a:endParaRPr lang="de-DE" b="1" dirty="0" smtClean="0">
              <a:solidFill>
                <a:schemeClr val="bg1"/>
              </a:solidFill>
            </a:endParaRPr>
          </a:p>
          <a:p>
            <a:pPr marL="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de-DE" dirty="0"/>
              <a:t> </a:t>
            </a:r>
            <a:endParaRPr lang="ru-RU" dirty="0"/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de-DE" dirty="0"/>
              <a:t> 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875"/>
            <a:ext cx="9144000" cy="68421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34888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err="1" smtClean="0"/>
              <a:t>Vielen</a:t>
            </a:r>
            <a:r>
              <a:rPr lang="en-US" sz="5400" dirty="0" smtClean="0"/>
              <a:t> Dank </a:t>
            </a:r>
            <a:br>
              <a:rPr lang="en-US" sz="5400" dirty="0" smtClean="0"/>
            </a:br>
            <a:r>
              <a:rPr lang="de-DE" sz="5400" dirty="0" smtClean="0"/>
              <a:t>für Ihre Aufmerksamkeit!</a:t>
            </a:r>
            <a:endParaRPr lang="ru-RU" sz="5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Vlad\Desktop\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0"/>
            <a:ext cx="52197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268413"/>
            <a:ext cx="3455987" cy="9261475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de-DE" dirty="0" smtClean="0">
                <a:solidFill>
                  <a:schemeClr val="bg1"/>
                </a:solidFill>
              </a:rPr>
              <a:t>A.M. </a:t>
            </a:r>
            <a:r>
              <a:rPr lang="de-DE" dirty="0" err="1" smtClean="0">
                <a:solidFill>
                  <a:schemeClr val="bg1"/>
                </a:solidFill>
              </a:rPr>
              <a:t>Gerasimow</a:t>
            </a:r>
            <a:r>
              <a:rPr lang="de-DE" dirty="0" smtClean="0">
                <a:solidFill>
                  <a:schemeClr val="bg1"/>
                </a:solidFill>
              </a:rPr>
              <a:t> wurde im Juli 1881 in der Kaufmannsfamilie in der Stadt Ko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de-DE" dirty="0" err="1" smtClean="0">
                <a:solidFill>
                  <a:schemeClr val="bg1"/>
                </a:solidFill>
              </a:rPr>
              <a:t>low</a:t>
            </a:r>
            <a:r>
              <a:rPr lang="de-DE" dirty="0" smtClean="0">
                <a:solidFill>
                  <a:schemeClr val="bg1"/>
                </a:solidFill>
              </a:rPr>
              <a:t> geboren. </a:t>
            </a: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6" name="Picture 2" descr="F:\Конкурс презентаций\sero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8913"/>
            <a:ext cx="3152775" cy="4032250"/>
          </a:xfrm>
        </p:spPr>
      </p:pic>
      <p:pic>
        <p:nvPicPr>
          <p:cNvPr id="16387" name="Picture 3" descr="F:\Конкурс презентаций\Коровин К.А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620713"/>
            <a:ext cx="3405187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F:\Конкурс презентаций\Архипов А.Е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3313" y="2492375"/>
            <a:ext cx="2960687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850" y="4581525"/>
            <a:ext cx="137636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Serow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W.A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375" y="5084763"/>
            <a:ext cx="17113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Korowin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K.A.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25" y="6488113"/>
            <a:ext cx="16843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Arhipow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A.E.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8575" y="503238"/>
            <a:ext cx="9172575" cy="5618162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975" y="5732463"/>
            <a:ext cx="8347075" cy="865187"/>
          </a:xfrm>
        </p:spPr>
        <p:txBody>
          <a:bodyPr>
            <a:normAutofit fontScale="92500"/>
          </a:bodyPr>
          <a:lstStyle/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“Lenin auf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Tribune”,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A.M.Gerasimow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600" dirty="0" smtClean="0"/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2225"/>
            <a:ext cx="5400675" cy="567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</a:rPr>
              <a:t>«</a:t>
            </a:r>
            <a:r>
              <a:rPr lang="en-US" dirty="0" err="1">
                <a:solidFill>
                  <a:srgbClr val="002060"/>
                </a:solidFill>
              </a:rPr>
              <a:t>Nach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dem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Regen</a:t>
            </a:r>
            <a:r>
              <a:rPr lang="en-US" dirty="0">
                <a:solidFill>
                  <a:srgbClr val="002060"/>
                </a:solidFill>
              </a:rPr>
              <a:t>», </a:t>
            </a:r>
            <a:r>
              <a:rPr lang="en-US" dirty="0" err="1" smtClean="0">
                <a:solidFill>
                  <a:srgbClr val="002060"/>
                </a:solidFill>
              </a:rPr>
              <a:t>A.M.Gerasimo</a:t>
            </a:r>
            <a:r>
              <a:rPr lang="de-DE" dirty="0" smtClean="0">
                <a:solidFill>
                  <a:srgbClr val="002060"/>
                </a:solidFill>
              </a:rPr>
              <a:t>w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458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333375"/>
            <a:ext cx="4814888" cy="45259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2"/>
          <p:cNvSpPr>
            <a:spLocks noGrp="1"/>
          </p:cNvSpPr>
          <p:nvPr>
            <p:ph sz="half" idx="1"/>
          </p:nvPr>
        </p:nvSpPr>
        <p:spPr>
          <a:xfrm>
            <a:off x="101600" y="3443288"/>
            <a:ext cx="3822700" cy="2146300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de-DE" smtClean="0">
                <a:solidFill>
                  <a:schemeClr val="bg1"/>
                </a:solidFill>
              </a:rPr>
              <a:t>Krasnow A.P. wurde im Januar 1923 im Dorf Staraja Tambowka geboren. </a:t>
            </a:r>
            <a:endParaRPr lang="ru-RU" smtClean="0"/>
          </a:p>
        </p:txBody>
      </p:sp>
      <p:pic>
        <p:nvPicPr>
          <p:cNvPr id="20482" name="Рисунок 3" descr="http://91.239.68.231/oblast/data/images/krasno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0" y="115888"/>
            <a:ext cx="5207000" cy="657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 descr="F:\Конкурс презентаций\Репин Илья Ефимов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557338"/>
            <a:ext cx="6048375" cy="4032250"/>
          </a:xfrm>
        </p:spPr>
      </p:pic>
      <p:sp>
        <p:nvSpPr>
          <p:cNvPr id="6" name="TextBox 5"/>
          <p:cNvSpPr txBox="1"/>
          <p:nvPr/>
        </p:nvSpPr>
        <p:spPr>
          <a:xfrm>
            <a:off x="2916238" y="5805488"/>
            <a:ext cx="18716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Repin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I. E.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231</TotalTime>
  <Words>106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Times New Roman</vt:lpstr>
      <vt:lpstr>Arial</vt:lpstr>
      <vt:lpstr>Wingdings 2</vt:lpstr>
      <vt:lpstr>Wingdings</vt:lpstr>
      <vt:lpstr>Wingdings 3</vt:lpstr>
      <vt:lpstr>Calibri</vt:lpstr>
      <vt:lpstr>Book Antiqua</vt:lpstr>
      <vt:lpstr>Lucida Sans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«Die Welt uns um herum: Die Maler des Tambower Gebietes».</dc:title>
  <dc:creator>Vlad</dc:creator>
  <cp:lastModifiedBy>Анна</cp:lastModifiedBy>
  <cp:revision>43</cp:revision>
  <dcterms:created xsi:type="dcterms:W3CDTF">2018-01-17T03:59:58Z</dcterms:created>
  <dcterms:modified xsi:type="dcterms:W3CDTF">2018-02-23T16:00:03Z</dcterms:modified>
</cp:coreProperties>
</file>